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8288000" cy="10287000"/>
  <p:notesSz cx="6858000" cy="9144000"/>
  <p:embeddedFontLst>
    <p:embeddedFont>
      <p:font typeface="Be Vietnam" panose="020B0604020202020204" charset="0"/>
      <p:regular r:id="rId20"/>
    </p:embeddedFont>
    <p:embeddedFont>
      <p:font typeface="Be Vietnam Ultra-Bold" panose="020B0604020202020204" charset="0"/>
      <p:regular r:id="rId21"/>
      <p:bold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IBM Plex Sans Bold" panose="020B0803050203000203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961C7-5A01-D418-A03B-440186B52051}" v="7" dt="2024-06-18T23:51:55.943"/>
    <p1510:client id="{A552D60C-89F2-CABE-51CE-3B698A184725}" v="41" dt="2024-06-19T13:02:28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kas Kakalis" userId="S::lkakalis@athtech.gr::fe68ed81-3358-4d63-b801-92ac4729090c" providerId="AD" clId="Web-{A552D60C-89F2-CABE-51CE-3B698A184725}"/>
    <pc:docChg chg="modSld">
      <pc:chgData name="Loukas Kakalis" userId="S::lkakalis@athtech.gr::fe68ed81-3358-4d63-b801-92ac4729090c" providerId="AD" clId="Web-{A552D60C-89F2-CABE-51CE-3B698A184725}" dt="2024-06-19T13:02:28.652" v="22" actId="20577"/>
      <pc:docMkLst>
        <pc:docMk/>
      </pc:docMkLst>
      <pc:sldChg chg="modSp">
        <pc:chgData name="Loukas Kakalis" userId="S::lkakalis@athtech.gr::fe68ed81-3358-4d63-b801-92ac4729090c" providerId="AD" clId="Web-{A552D60C-89F2-CABE-51CE-3B698A184725}" dt="2024-06-19T12:59:46.501" v="6" actId="20577"/>
        <pc:sldMkLst>
          <pc:docMk/>
          <pc:sldMk cId="0" sldId="257"/>
        </pc:sldMkLst>
        <pc:spChg chg="mod">
          <ac:chgData name="Loukas Kakalis" userId="S::lkakalis@athtech.gr::fe68ed81-3358-4d63-b801-92ac4729090c" providerId="AD" clId="Web-{A552D60C-89F2-CABE-51CE-3B698A184725}" dt="2024-06-19T12:59:46.501" v="6" actId="20577"/>
          <ac:spMkLst>
            <pc:docMk/>
            <pc:sldMk cId="0" sldId="257"/>
            <ac:spMk id="45" creationId="{00000000-0000-0000-0000-000000000000}"/>
          </ac:spMkLst>
        </pc:spChg>
      </pc:sldChg>
      <pc:sldChg chg="modSp">
        <pc:chgData name="Loukas Kakalis" userId="S::lkakalis@athtech.gr::fe68ed81-3358-4d63-b801-92ac4729090c" providerId="AD" clId="Web-{A552D60C-89F2-CABE-51CE-3B698A184725}" dt="2024-06-19T13:02:28.652" v="22" actId="20577"/>
        <pc:sldMkLst>
          <pc:docMk/>
          <pc:sldMk cId="0" sldId="259"/>
        </pc:sldMkLst>
        <pc:spChg chg="mod">
          <ac:chgData name="Loukas Kakalis" userId="S::lkakalis@athtech.gr::fe68ed81-3358-4d63-b801-92ac4729090c" providerId="AD" clId="Web-{A552D60C-89F2-CABE-51CE-3B698A184725}" dt="2024-06-19T13:02:28.652" v="22" actId="20577"/>
          <ac:spMkLst>
            <pc:docMk/>
            <pc:sldMk cId="0" sldId="259"/>
            <ac:spMk id="2" creationId="{00000000-0000-0000-0000-000000000000}"/>
          </ac:spMkLst>
        </pc:spChg>
      </pc:sldChg>
      <pc:sldChg chg="modSp">
        <pc:chgData name="Loukas Kakalis" userId="S::lkakalis@athtech.gr::fe68ed81-3358-4d63-b801-92ac4729090c" providerId="AD" clId="Web-{A552D60C-89F2-CABE-51CE-3B698A184725}" dt="2024-06-19T12:53:44.637" v="1" actId="14100"/>
        <pc:sldMkLst>
          <pc:docMk/>
          <pc:sldMk cId="0" sldId="263"/>
        </pc:sldMkLst>
        <pc:spChg chg="mod">
          <ac:chgData name="Loukas Kakalis" userId="S::lkakalis@athtech.gr::fe68ed81-3358-4d63-b801-92ac4729090c" providerId="AD" clId="Web-{A552D60C-89F2-CABE-51CE-3B698A184725}" dt="2024-06-19T12:53:44.637" v="1" actId="14100"/>
          <ac:spMkLst>
            <pc:docMk/>
            <pc:sldMk cId="0" sldId="263"/>
            <ac:spMk id="2" creationId="{00000000-0000-0000-0000-000000000000}"/>
          </ac:spMkLst>
        </pc:spChg>
      </pc:sldChg>
    </pc:docChg>
  </pc:docChgLst>
  <pc:docChgLst>
    <pc:chgData name="Georgios Michailidis" userId="S::gmichailidis@athtech.gr::de91b0b9-d61e-4266-ad2c-95a5a1b2af2a" providerId="AD" clId="Web-{995961C7-5A01-D418-A03B-440186B52051}"/>
    <pc:docChg chg="modSld">
      <pc:chgData name="Georgios Michailidis" userId="S::gmichailidis@athtech.gr::de91b0b9-d61e-4266-ad2c-95a5a1b2af2a" providerId="AD" clId="Web-{995961C7-5A01-D418-A03B-440186B52051}" dt="2024-06-18T23:51:49.833" v="1" actId="688"/>
      <pc:docMkLst>
        <pc:docMk/>
      </pc:docMkLst>
      <pc:sldChg chg="modSp">
        <pc:chgData name="Georgios Michailidis" userId="S::gmichailidis@athtech.gr::de91b0b9-d61e-4266-ad2c-95a5a1b2af2a" providerId="AD" clId="Web-{995961C7-5A01-D418-A03B-440186B52051}" dt="2024-06-18T23:51:49.833" v="1" actId="688"/>
        <pc:sldMkLst>
          <pc:docMk/>
          <pc:sldMk cId="0" sldId="256"/>
        </pc:sldMkLst>
        <pc:spChg chg="mod">
          <ac:chgData name="Georgios Michailidis" userId="S::gmichailidis@athtech.gr::de91b0b9-d61e-4266-ad2c-95a5a1b2af2a" providerId="AD" clId="Web-{995961C7-5A01-D418-A03B-440186B52051}" dt="2024-06-18T23:51:49.833" v="1" actId="688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18900000">
            <a:off x="4226452" y="2785792"/>
            <a:ext cx="16909587" cy="6118196"/>
          </a:xfrm>
          <a:custGeom>
            <a:avLst/>
            <a:gdLst/>
            <a:ahLst/>
            <a:cxnLst/>
            <a:rect l="l" t="t" r="r" b="b"/>
            <a:pathLst>
              <a:path w="16909587" h="6118196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351128"/>
            <a:ext cx="11078006" cy="23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sz="9000">
                <a:solidFill>
                  <a:srgbClr val="F8F8F8"/>
                </a:solidFill>
                <a:latin typeface="Be Vietnam"/>
              </a:rPr>
              <a:t>PROJECT CATASCHEVASTICA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416126" y="7504022"/>
            <a:ext cx="3665003" cy="2528384"/>
            <a:chOff x="0" y="0"/>
            <a:chExt cx="4886670" cy="337117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4886670" cy="4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2"/>
                </a:lnSpc>
                <a:spcBef>
                  <a:spcPct val="0"/>
                </a:spcBef>
              </a:pPr>
              <a:r>
                <a:rPr lang="en-US" sz="2263" u="none" spc="196">
                  <a:solidFill>
                    <a:srgbClr val="F8F8F8"/>
                  </a:solidFill>
                  <a:latin typeface="Be Vietnam Ultra-Bold"/>
                </a:rPr>
                <a:t> </a:t>
              </a:r>
              <a:r>
                <a:rPr lang="en-US" sz="2263" u="sng" spc="196">
                  <a:solidFill>
                    <a:srgbClr val="F8F8F8"/>
                  </a:solidFill>
                  <a:latin typeface="Be Vietnam Ultra-Bold"/>
                </a:rPr>
                <a:t>TEAM 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2667"/>
              <a:ext cx="4886670" cy="2838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Giarmas Nikos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Kakalis Loukas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Michailidis Giorgos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Mistiloglou Charis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Tzimi Katerina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679038"/>
            <a:ext cx="840321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From an Online Transaction Database (OLTP) to a Data Warehouse (DW)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7892" y="1157311"/>
            <a:ext cx="13852217" cy="6564620"/>
          </a:xfrm>
          <a:custGeom>
            <a:avLst/>
            <a:gdLst/>
            <a:ahLst/>
            <a:cxnLst/>
            <a:rect l="l" t="t" r="r" b="b"/>
            <a:pathLst>
              <a:path w="13852217" h="6564620">
                <a:moveTo>
                  <a:pt x="0" y="0"/>
                </a:moveTo>
                <a:lnTo>
                  <a:pt x="13852216" y="0"/>
                </a:lnTo>
                <a:lnTo>
                  <a:pt x="13852216" y="6564620"/>
                </a:lnTo>
                <a:lnTo>
                  <a:pt x="0" y="656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7892" y="4682163"/>
            <a:ext cx="13852217" cy="6079536"/>
          </a:xfrm>
          <a:custGeom>
            <a:avLst/>
            <a:gdLst/>
            <a:ahLst/>
            <a:cxnLst/>
            <a:rect l="l" t="t" r="r" b="b"/>
            <a:pathLst>
              <a:path w="13852217" h="6079536">
                <a:moveTo>
                  <a:pt x="0" y="0"/>
                </a:moveTo>
                <a:lnTo>
                  <a:pt x="13852216" y="0"/>
                </a:lnTo>
                <a:lnTo>
                  <a:pt x="13852216" y="6079536"/>
                </a:lnTo>
                <a:lnTo>
                  <a:pt x="0" y="6079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1" b="-14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0394" y="-9525"/>
            <a:ext cx="59314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 Azure Data Lake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5692" y="4456245"/>
            <a:ext cx="10214646" cy="5745739"/>
          </a:xfrm>
          <a:custGeom>
            <a:avLst/>
            <a:gdLst/>
            <a:ahLst/>
            <a:cxnLst/>
            <a:rect l="l" t="t" r="r" b="b"/>
            <a:pathLst>
              <a:path w="10214646" h="5745739">
                <a:moveTo>
                  <a:pt x="0" y="0"/>
                </a:moveTo>
                <a:lnTo>
                  <a:pt x="10214647" y="0"/>
                </a:lnTo>
                <a:lnTo>
                  <a:pt x="10214647" y="5745738"/>
                </a:lnTo>
                <a:lnTo>
                  <a:pt x="0" y="574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64" y="1028700"/>
            <a:ext cx="9733878" cy="5475307"/>
          </a:xfrm>
          <a:custGeom>
            <a:avLst/>
            <a:gdLst/>
            <a:ahLst/>
            <a:cxnLst/>
            <a:rect l="l" t="t" r="r" b="b"/>
            <a:pathLst>
              <a:path w="9733878" h="5475307">
                <a:moveTo>
                  <a:pt x="0" y="0"/>
                </a:moveTo>
                <a:lnTo>
                  <a:pt x="9733879" y="0"/>
                </a:lnTo>
                <a:lnTo>
                  <a:pt x="9733879" y="5475307"/>
                </a:lnTo>
                <a:lnTo>
                  <a:pt x="0" y="5475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78271" y="9525"/>
            <a:ext cx="61508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 Azure Databricks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8070" y="1146115"/>
            <a:ext cx="15671861" cy="8815422"/>
          </a:xfrm>
          <a:custGeom>
            <a:avLst/>
            <a:gdLst/>
            <a:ahLst/>
            <a:cxnLst/>
            <a:rect l="l" t="t" r="r" b="b"/>
            <a:pathLst>
              <a:path w="15671861" h="8815422">
                <a:moveTo>
                  <a:pt x="0" y="0"/>
                </a:moveTo>
                <a:lnTo>
                  <a:pt x="15671860" y="0"/>
                </a:lnTo>
                <a:lnTo>
                  <a:pt x="15671860" y="8815421"/>
                </a:lnTo>
                <a:lnTo>
                  <a:pt x="0" y="8815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8271" y="9525"/>
            <a:ext cx="61508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 Azure Databricks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001" y="5610685"/>
            <a:ext cx="8231999" cy="4676315"/>
          </a:xfrm>
          <a:custGeom>
            <a:avLst/>
            <a:gdLst/>
            <a:ahLst/>
            <a:cxnLst/>
            <a:rect l="l" t="t" r="r" b="b"/>
            <a:pathLst>
              <a:path w="8231999" h="4676315">
                <a:moveTo>
                  <a:pt x="0" y="0"/>
                </a:moveTo>
                <a:lnTo>
                  <a:pt x="8231999" y="0"/>
                </a:lnTo>
                <a:lnTo>
                  <a:pt x="8231999" y="4676315"/>
                </a:lnTo>
                <a:lnTo>
                  <a:pt x="0" y="4676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28700"/>
            <a:ext cx="11658018" cy="6553891"/>
          </a:xfrm>
          <a:custGeom>
            <a:avLst/>
            <a:gdLst/>
            <a:ahLst/>
            <a:cxnLst/>
            <a:rect l="l" t="t" r="r" b="b"/>
            <a:pathLst>
              <a:path w="11658018" h="6553891">
                <a:moveTo>
                  <a:pt x="0" y="0"/>
                </a:moveTo>
                <a:lnTo>
                  <a:pt x="11658018" y="0"/>
                </a:lnTo>
                <a:lnTo>
                  <a:pt x="11658018" y="6553891"/>
                </a:lnTo>
                <a:lnTo>
                  <a:pt x="0" y="6553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23344" y="1180861"/>
            <a:ext cx="5068163" cy="4172888"/>
          </a:xfrm>
          <a:custGeom>
            <a:avLst/>
            <a:gdLst/>
            <a:ahLst/>
            <a:cxnLst/>
            <a:rect l="l" t="t" r="r" b="b"/>
            <a:pathLst>
              <a:path w="5068163" h="4172888">
                <a:moveTo>
                  <a:pt x="0" y="0"/>
                </a:moveTo>
                <a:lnTo>
                  <a:pt x="5068163" y="0"/>
                </a:lnTo>
                <a:lnTo>
                  <a:pt x="5068163" y="4172888"/>
                </a:lnTo>
                <a:lnTo>
                  <a:pt x="0" y="417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657" y="8332299"/>
            <a:ext cx="1480086" cy="1852003"/>
          </a:xfrm>
          <a:custGeom>
            <a:avLst/>
            <a:gdLst/>
            <a:ahLst/>
            <a:cxnLst/>
            <a:rect l="l" t="t" r="r" b="b"/>
            <a:pathLst>
              <a:path w="1480086" h="1852003">
                <a:moveTo>
                  <a:pt x="0" y="0"/>
                </a:moveTo>
                <a:lnTo>
                  <a:pt x="1480086" y="0"/>
                </a:lnTo>
                <a:lnTo>
                  <a:pt x="1480086" y="1852002"/>
                </a:lnTo>
                <a:lnTo>
                  <a:pt x="0" y="18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85300" y="-9525"/>
            <a:ext cx="75173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Power BI visualisation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2320521" y="8332299"/>
            <a:ext cx="1480086" cy="1852003"/>
          </a:xfrm>
          <a:custGeom>
            <a:avLst/>
            <a:gdLst/>
            <a:ahLst/>
            <a:cxnLst/>
            <a:rect l="l" t="t" r="r" b="b"/>
            <a:pathLst>
              <a:path w="1480086" h="1852003">
                <a:moveTo>
                  <a:pt x="0" y="0"/>
                </a:moveTo>
                <a:lnTo>
                  <a:pt x="1480086" y="0"/>
                </a:lnTo>
                <a:lnTo>
                  <a:pt x="1480086" y="1852002"/>
                </a:lnTo>
                <a:lnTo>
                  <a:pt x="0" y="18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53057" y="8332299"/>
            <a:ext cx="1480086" cy="1852003"/>
          </a:xfrm>
          <a:custGeom>
            <a:avLst/>
            <a:gdLst/>
            <a:ahLst/>
            <a:cxnLst/>
            <a:rect l="l" t="t" r="r" b="b"/>
            <a:pathLst>
              <a:path w="1480086" h="1852003">
                <a:moveTo>
                  <a:pt x="0" y="0"/>
                </a:moveTo>
                <a:lnTo>
                  <a:pt x="1480086" y="0"/>
                </a:lnTo>
                <a:lnTo>
                  <a:pt x="1480086" y="1852002"/>
                </a:lnTo>
                <a:lnTo>
                  <a:pt x="0" y="18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85593" y="8332299"/>
            <a:ext cx="1480086" cy="1852003"/>
          </a:xfrm>
          <a:custGeom>
            <a:avLst/>
            <a:gdLst/>
            <a:ahLst/>
            <a:cxnLst/>
            <a:rect l="l" t="t" r="r" b="b"/>
            <a:pathLst>
              <a:path w="1480086" h="1852003">
                <a:moveTo>
                  <a:pt x="0" y="0"/>
                </a:moveTo>
                <a:lnTo>
                  <a:pt x="1480086" y="0"/>
                </a:lnTo>
                <a:lnTo>
                  <a:pt x="1480086" y="1852002"/>
                </a:lnTo>
                <a:lnTo>
                  <a:pt x="0" y="18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03957" y="8332299"/>
            <a:ext cx="1480086" cy="1852003"/>
          </a:xfrm>
          <a:custGeom>
            <a:avLst/>
            <a:gdLst/>
            <a:ahLst/>
            <a:cxnLst/>
            <a:rect l="l" t="t" r="r" b="b"/>
            <a:pathLst>
              <a:path w="1480086" h="1852003">
                <a:moveTo>
                  <a:pt x="0" y="0"/>
                </a:moveTo>
                <a:lnTo>
                  <a:pt x="1480086" y="0"/>
                </a:lnTo>
                <a:lnTo>
                  <a:pt x="1480086" y="1852002"/>
                </a:lnTo>
                <a:lnTo>
                  <a:pt x="0" y="18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0304" y="324127"/>
            <a:ext cx="3903162" cy="489363"/>
            <a:chOff x="0" y="0"/>
            <a:chExt cx="5204217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527968" y="5309933"/>
            <a:ext cx="5232064" cy="4749995"/>
          </a:xfrm>
          <a:custGeom>
            <a:avLst/>
            <a:gdLst/>
            <a:ahLst/>
            <a:cxnLst/>
            <a:rect l="l" t="t" r="r" b="b"/>
            <a:pathLst>
              <a:path w="5232064" h="4749995">
                <a:moveTo>
                  <a:pt x="0" y="0"/>
                </a:moveTo>
                <a:lnTo>
                  <a:pt x="5232064" y="0"/>
                </a:lnTo>
                <a:lnTo>
                  <a:pt x="5232064" y="4749995"/>
                </a:lnTo>
                <a:lnTo>
                  <a:pt x="0" y="47499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05832" y="3156924"/>
            <a:ext cx="447633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Questions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0304" y="324127"/>
            <a:ext cx="3903162" cy="489363"/>
            <a:chOff x="0" y="0"/>
            <a:chExt cx="5204217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882310" y="5143500"/>
            <a:ext cx="4523379" cy="4523379"/>
          </a:xfrm>
          <a:custGeom>
            <a:avLst/>
            <a:gdLst/>
            <a:ahLst/>
            <a:cxnLst/>
            <a:rect l="l" t="t" r="r" b="b"/>
            <a:pathLst>
              <a:path w="4523379" h="4523379">
                <a:moveTo>
                  <a:pt x="0" y="0"/>
                </a:moveTo>
                <a:lnTo>
                  <a:pt x="4523380" y="0"/>
                </a:lnTo>
                <a:lnTo>
                  <a:pt x="4523380" y="4523379"/>
                </a:lnTo>
                <a:lnTo>
                  <a:pt x="0" y="4523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05832" y="3070840"/>
            <a:ext cx="447633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5638" y="3806977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73933" y="3910152"/>
            <a:ext cx="798234" cy="7982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575638" y="537224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78814" y="5475421"/>
            <a:ext cx="798234" cy="7982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575638" y="6937514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678814" y="7040690"/>
            <a:ext cx="798234" cy="7982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292532" y="2343592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395707" y="2446767"/>
            <a:ext cx="798234" cy="7982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292532" y="537224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395707" y="5475421"/>
            <a:ext cx="798234" cy="7982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9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292532" y="6937514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95707" y="7040690"/>
            <a:ext cx="798234" cy="7982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10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3838429"/>
            <a:ext cx="390316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Table of contents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97179" y="2619190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latin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Executive Summar</a:t>
            </a:r>
            <a:r>
              <a:rPr lang="en-US" sz="2400" u="sng">
                <a:latin typeface="IBM Plex Sans"/>
              </a:rPr>
              <a:t>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97179" y="7213112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To Staging Area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28700" y="539337"/>
            <a:ext cx="3903162" cy="489363"/>
            <a:chOff x="0" y="0"/>
            <a:chExt cx="5204217" cy="652485"/>
          </a:xfrm>
        </p:grpSpPr>
        <p:sp>
          <p:nvSpPr>
            <p:cNvPr id="30" name="TextBox 30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3611442" y="5647843"/>
            <a:ext cx="4087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Power BI visualisation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11442" y="7213112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Questions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97179" y="5647843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From OLTP</a:t>
            </a:r>
          </a:p>
        </p:txBody>
      </p:sp>
      <p:sp>
        <p:nvSpPr>
          <p:cNvPr id="35" name="Freeform 35"/>
          <p:cNvSpPr/>
          <p:nvPr/>
        </p:nvSpPr>
        <p:spPr>
          <a:xfrm>
            <a:off x="6575638" y="2343592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6673933" y="2446767"/>
            <a:ext cx="798234" cy="79823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897179" y="4082575"/>
            <a:ext cx="37374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latin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Development Roles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14073" y="2619190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To Data Warehouse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292532" y="3847954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2395707" y="3951130"/>
            <a:ext cx="798234" cy="798234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3611442" y="4103571"/>
            <a:ext cx="439876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 dirty="0">
                <a:solidFill>
                  <a:srgbClr val="01003B"/>
                </a:solidFill>
                <a:latin typeface="IBM Plex Sans"/>
              </a:rPr>
              <a:t>Azure Data Lake and Databricks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082" y="539337"/>
            <a:ext cx="3903162" cy="489363"/>
            <a:chOff x="0" y="0"/>
            <a:chExt cx="5204217" cy="652485"/>
          </a:xfrm>
        </p:grpSpPr>
        <p:sp>
          <p:nvSpPr>
            <p:cNvPr id="3" name="TextBox 3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32126" y="1893049"/>
            <a:ext cx="7612237" cy="7612237"/>
          </a:xfrm>
          <a:custGeom>
            <a:avLst/>
            <a:gdLst/>
            <a:ahLst/>
            <a:cxnLst/>
            <a:rect l="l" t="t" r="r" b="b"/>
            <a:pathLst>
              <a:path w="7612237" h="7612237">
                <a:moveTo>
                  <a:pt x="0" y="0"/>
                </a:moveTo>
                <a:lnTo>
                  <a:pt x="7612237" y="0"/>
                </a:lnTo>
                <a:lnTo>
                  <a:pt x="7612237" y="7612237"/>
                </a:lnTo>
                <a:lnTo>
                  <a:pt x="0" y="761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997531" y="1019039"/>
            <a:ext cx="10745678" cy="8358430"/>
            <a:chOff x="0" y="0"/>
            <a:chExt cx="14327571" cy="11144573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14327571" cy="122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2"/>
                </a:lnSpc>
              </a:pPr>
              <a:r>
                <a:rPr lang="en-US" sz="6068">
                  <a:solidFill>
                    <a:srgbClr val="01003B"/>
                  </a:solidFill>
                  <a:latin typeface="Be Vietnam Ultra-Bold"/>
                </a:rPr>
                <a:t>Executive Summary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18489"/>
              <a:ext cx="11713137" cy="9126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8"/>
                </a:lnSpc>
              </a:pPr>
              <a:endParaRPr/>
            </a:p>
            <a:p>
              <a:pPr marL="524097" lvl="1" indent="-262048" algn="l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01003B"/>
                  </a:solidFill>
                  <a:latin typeface="IBM Plex Sans"/>
                </a:rPr>
                <a:t>The previously designed Cataschevastica Online Transaction Processing (OLTP) Database, aimed at managing transactional workloads in the company’s real-time or near real-time operations, serves as the foundation for this project. The focus now shifts to constructing a Data Warehouse (DW) tailored for in-depth analytical tasks. Fact and dimension tables were created into a DW framework, Extract Load Transformation (ETL) processes were executed and analytical computations and visualizations were generated alongside with managerial dashboards. Also, data from multiple factories were aggregated into a delta lake managed by Databricks for comprehensive analysis. Finally, Power BI Desktop was utilized to craft  visual reports and dashboards.</a:t>
              </a:r>
            </a:p>
            <a:p>
              <a:pPr algn="l">
                <a:lnSpc>
                  <a:spcPts val="3398"/>
                </a:lnSpc>
              </a:pPr>
              <a:endParaRPr lang="en-US" sz="2427">
                <a:solidFill>
                  <a:srgbClr val="01003B"/>
                </a:solidFill>
                <a:latin typeface="IBM Plex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65144" y="3113086"/>
            <a:ext cx="5662078" cy="630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50" u="sng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Business Analysts</a:t>
            </a:r>
          </a:p>
          <a:p>
            <a:pPr marL="539115" lvl="1" indent="-269240" algn="ctr">
              <a:lnSpc>
                <a:spcPts val="3899"/>
              </a:lnSpc>
              <a:buFont typeface="Arial"/>
              <a:buChar char="•"/>
            </a:pPr>
            <a:r>
              <a:rPr lang="en-US" sz="24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Giarmas Nikos</a:t>
            </a:r>
          </a:p>
          <a:p>
            <a:pPr marL="539115" lvl="1" indent="-269240" algn="ctr">
              <a:lnSpc>
                <a:spcPts val="3899"/>
              </a:lnSpc>
              <a:buFont typeface="Arial"/>
              <a:buChar char="•"/>
            </a:pPr>
            <a:r>
              <a:rPr lang="en-US" sz="2500" err="1">
                <a:solidFill>
                  <a:srgbClr val="FFFFFF"/>
                </a:solidFill>
                <a:ea typeface="+mn-lt"/>
                <a:cs typeface="+mn-lt"/>
              </a:rPr>
              <a:t>Tzimi</a:t>
            </a:r>
            <a:r>
              <a:rPr lang="en-US" sz="2500" dirty="0">
                <a:solidFill>
                  <a:srgbClr val="FFFFFF"/>
                </a:solidFill>
                <a:ea typeface="+mn-lt"/>
                <a:cs typeface="+mn-lt"/>
              </a:rPr>
              <a:t> Katerina</a:t>
            </a:r>
            <a:endParaRPr lang="en-US" sz="245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>
              <a:lnSpc>
                <a:spcPts val="3499"/>
              </a:lnSpc>
            </a:pPr>
            <a:endParaRPr lang="en-US" sz="245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874"/>
              </a:lnSpc>
            </a:pPr>
            <a:r>
              <a:rPr lang="en-US" sz="2450" u="sng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Data Engineers</a:t>
            </a:r>
          </a:p>
          <a:p>
            <a:pPr marL="539115" lvl="1" indent="-269240" algn="ctr">
              <a:lnSpc>
                <a:spcPts val="3874"/>
              </a:lnSpc>
              <a:buFont typeface="Arial"/>
              <a:buChar char="•"/>
            </a:pPr>
            <a:r>
              <a:rPr lang="en-US" sz="245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Mistiloglou</a:t>
            </a:r>
            <a:r>
              <a:rPr lang="en-US" sz="24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Charalampos</a:t>
            </a:r>
          </a:p>
          <a:p>
            <a:pPr marL="539115" lvl="1" indent="-269240" algn="ctr">
              <a:lnSpc>
                <a:spcPts val="3874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ea typeface="+mn-lt"/>
                <a:cs typeface="+mn-lt"/>
              </a:rPr>
              <a:t>Michailidis Georgios</a:t>
            </a:r>
            <a:endParaRPr lang="en-US" sz="245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499"/>
              </a:lnSpc>
            </a:pPr>
            <a:endParaRPr lang="en-US" sz="245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874"/>
              </a:lnSpc>
            </a:pPr>
            <a:r>
              <a:rPr lang="en-US" sz="24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450" u="sng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Project Manager</a:t>
            </a:r>
          </a:p>
          <a:p>
            <a:pPr marL="539115" lvl="1" indent="-269240" algn="ctr">
              <a:lnSpc>
                <a:spcPts val="3874"/>
              </a:lnSpc>
              <a:buFont typeface="Arial"/>
              <a:buChar char="•"/>
            </a:pPr>
            <a:r>
              <a:rPr lang="en-US" sz="245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Kakalis</a:t>
            </a:r>
            <a:r>
              <a:rPr lang="en-US" sz="24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Loukas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5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874"/>
              </a:lnSpc>
            </a:pPr>
            <a:r>
              <a:rPr lang="en-US" sz="2450" u="sng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 Owner</a:t>
            </a:r>
          </a:p>
          <a:p>
            <a:pPr marL="539115" lvl="1" indent="-269240" algn="ctr">
              <a:lnSpc>
                <a:spcPts val="3874"/>
              </a:lnSpc>
              <a:buFont typeface="Arial"/>
              <a:buChar char="•"/>
            </a:pPr>
            <a:r>
              <a:rPr lang="en-US" sz="24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Instructor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98515" y="267408"/>
            <a:ext cx="929097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8F8F8"/>
                </a:solidFill>
                <a:latin typeface="Be Vietnam Ultra-Bold"/>
              </a:rPr>
              <a:t>Project Development Roles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3126085"/>
            <a:ext cx="7722556" cy="7160915"/>
          </a:xfrm>
          <a:custGeom>
            <a:avLst/>
            <a:gdLst/>
            <a:ahLst/>
            <a:cxnLst/>
            <a:rect l="l" t="t" r="r" b="b"/>
            <a:pathLst>
              <a:path w="7722556" h="7160915">
                <a:moveTo>
                  <a:pt x="0" y="0"/>
                </a:moveTo>
                <a:lnTo>
                  <a:pt x="7722556" y="0"/>
                </a:lnTo>
                <a:lnTo>
                  <a:pt x="7722556" y="7160915"/>
                </a:lnTo>
                <a:lnTo>
                  <a:pt x="0" y="716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925" y="281725"/>
            <a:ext cx="3903162" cy="489363"/>
            <a:chOff x="0" y="0"/>
            <a:chExt cx="5204217" cy="652485"/>
          </a:xfrm>
        </p:grpSpPr>
        <p:sp>
          <p:nvSpPr>
            <p:cNvPr id="3" name="TextBox 3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735670"/>
            <a:ext cx="16230600" cy="8551330"/>
          </a:xfrm>
          <a:custGeom>
            <a:avLst/>
            <a:gdLst/>
            <a:ahLst/>
            <a:cxnLst/>
            <a:rect l="l" t="t" r="r" b="b"/>
            <a:pathLst>
              <a:path w="16230600" h="8551330">
                <a:moveTo>
                  <a:pt x="0" y="0"/>
                </a:moveTo>
                <a:lnTo>
                  <a:pt x="16230600" y="0"/>
                </a:lnTo>
                <a:lnTo>
                  <a:pt x="16230600" y="8551330"/>
                </a:lnTo>
                <a:lnTo>
                  <a:pt x="0" y="8551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37" b="-143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02484" y="469257"/>
            <a:ext cx="388303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From  OLTP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3600" y="1891022"/>
            <a:ext cx="15380799" cy="7229590"/>
          </a:xfrm>
          <a:custGeom>
            <a:avLst/>
            <a:gdLst/>
            <a:ahLst/>
            <a:cxnLst/>
            <a:rect l="l" t="t" r="r" b="b"/>
            <a:pathLst>
              <a:path w="15380799" h="7229590">
                <a:moveTo>
                  <a:pt x="0" y="0"/>
                </a:moveTo>
                <a:lnTo>
                  <a:pt x="15380800" y="0"/>
                </a:lnTo>
                <a:lnTo>
                  <a:pt x="15380800" y="7229590"/>
                </a:lnTo>
                <a:lnTo>
                  <a:pt x="0" y="722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70459" y="61722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50302" y="408395"/>
            <a:ext cx="57873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To Staging Area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402" y="2031685"/>
            <a:ext cx="7997999" cy="6680090"/>
          </a:xfrm>
          <a:custGeom>
            <a:avLst/>
            <a:gdLst/>
            <a:ahLst/>
            <a:cxnLst/>
            <a:rect l="l" t="t" r="r" b="b"/>
            <a:pathLst>
              <a:path w="7997999" h="6680090">
                <a:moveTo>
                  <a:pt x="0" y="0"/>
                </a:moveTo>
                <a:lnTo>
                  <a:pt x="7997999" y="0"/>
                </a:lnTo>
                <a:lnTo>
                  <a:pt x="7997999" y="6680090"/>
                </a:lnTo>
                <a:lnTo>
                  <a:pt x="0" y="668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5401" y="2125601"/>
            <a:ext cx="10256318" cy="6035798"/>
          </a:xfrm>
          <a:custGeom>
            <a:avLst/>
            <a:gdLst/>
            <a:ahLst/>
            <a:cxnLst/>
            <a:rect l="l" t="t" r="r" b="b"/>
            <a:pathLst>
              <a:path w="10256318" h="6035798">
                <a:moveTo>
                  <a:pt x="0" y="0"/>
                </a:moveTo>
                <a:lnTo>
                  <a:pt x="10256318" y="0"/>
                </a:lnTo>
                <a:lnTo>
                  <a:pt x="10256318" y="6035798"/>
                </a:lnTo>
                <a:lnTo>
                  <a:pt x="0" y="603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50302" y="408395"/>
            <a:ext cx="57873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To Staging Area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2765" y="0"/>
            <a:ext cx="12917710" cy="10287000"/>
          </a:xfrm>
          <a:custGeom>
            <a:avLst/>
            <a:gdLst/>
            <a:ahLst/>
            <a:cxnLst/>
            <a:rect l="l" t="t" r="r" b="b"/>
            <a:pathLst>
              <a:path w="12917710" h="10287000">
                <a:moveTo>
                  <a:pt x="0" y="0"/>
                </a:moveTo>
                <a:lnTo>
                  <a:pt x="12917711" y="0"/>
                </a:lnTo>
                <a:lnTo>
                  <a:pt x="129177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4" b="-4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10950" y="5645647"/>
            <a:ext cx="4173486" cy="4622303"/>
          </a:xfrm>
          <a:custGeom>
            <a:avLst/>
            <a:gdLst/>
            <a:ahLst/>
            <a:cxnLst/>
            <a:rect l="l" t="t" r="r" b="b"/>
            <a:pathLst>
              <a:path w="4173486" h="4622303">
                <a:moveTo>
                  <a:pt x="0" y="0"/>
                </a:moveTo>
                <a:lnTo>
                  <a:pt x="4173486" y="0"/>
                </a:lnTo>
                <a:lnTo>
                  <a:pt x="4173486" y="4622303"/>
                </a:lnTo>
                <a:lnTo>
                  <a:pt x="0" y="462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-1839388" y="4109498"/>
            <a:ext cx="8158911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To Data Warehouse (DW)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13" y="1716111"/>
            <a:ext cx="4980036" cy="3047485"/>
          </a:xfrm>
          <a:custGeom>
            <a:avLst/>
            <a:gdLst/>
            <a:ahLst/>
            <a:cxnLst/>
            <a:rect l="l" t="t" r="r" b="b"/>
            <a:pathLst>
              <a:path w="4980036" h="3047485">
                <a:moveTo>
                  <a:pt x="0" y="0"/>
                </a:moveTo>
                <a:lnTo>
                  <a:pt x="4980036" y="0"/>
                </a:lnTo>
                <a:lnTo>
                  <a:pt x="4980036" y="3047485"/>
                </a:lnTo>
                <a:lnTo>
                  <a:pt x="0" y="304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13" y="5656198"/>
            <a:ext cx="4070117" cy="4949995"/>
          </a:xfrm>
          <a:custGeom>
            <a:avLst/>
            <a:gdLst/>
            <a:ahLst/>
            <a:cxnLst/>
            <a:rect l="l" t="t" r="r" b="b"/>
            <a:pathLst>
              <a:path w="4070117" h="4949995">
                <a:moveTo>
                  <a:pt x="0" y="0"/>
                </a:moveTo>
                <a:lnTo>
                  <a:pt x="4070117" y="0"/>
                </a:lnTo>
                <a:lnTo>
                  <a:pt x="4070117" y="4949995"/>
                </a:lnTo>
                <a:lnTo>
                  <a:pt x="0" y="4949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55137" y="1716111"/>
            <a:ext cx="12432863" cy="4137339"/>
          </a:xfrm>
          <a:custGeom>
            <a:avLst/>
            <a:gdLst/>
            <a:ahLst/>
            <a:cxnLst/>
            <a:rect l="l" t="t" r="r" b="b"/>
            <a:pathLst>
              <a:path w="12432863" h="4137339">
                <a:moveTo>
                  <a:pt x="0" y="0"/>
                </a:moveTo>
                <a:lnTo>
                  <a:pt x="12432863" y="0"/>
                </a:lnTo>
                <a:lnTo>
                  <a:pt x="12432863" y="4137339"/>
                </a:lnTo>
                <a:lnTo>
                  <a:pt x="0" y="413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51" b="-315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9381" y="6635618"/>
            <a:ext cx="11682372" cy="3651382"/>
          </a:xfrm>
          <a:custGeom>
            <a:avLst/>
            <a:gdLst/>
            <a:ahLst/>
            <a:cxnLst/>
            <a:rect l="l" t="t" r="r" b="b"/>
            <a:pathLst>
              <a:path w="11682372" h="3651382">
                <a:moveTo>
                  <a:pt x="0" y="0"/>
                </a:moveTo>
                <a:lnTo>
                  <a:pt x="11682372" y="0"/>
                </a:lnTo>
                <a:lnTo>
                  <a:pt x="11682372" y="3651382"/>
                </a:lnTo>
                <a:lnTo>
                  <a:pt x="0" y="3651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4523" y="-9525"/>
            <a:ext cx="725895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u="sng">
                <a:solidFill>
                  <a:srgbClr val="01003B"/>
                </a:solidFill>
                <a:latin typeface="Be Vietnam Ultra-Bold"/>
              </a:rPr>
              <a:t>Cataschevastica DW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56048" y="1156461"/>
            <a:ext cx="3979887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783" lvl="1" indent="-290391" algn="ctr">
              <a:lnSpc>
                <a:spcPts val="3766"/>
              </a:lnSpc>
              <a:buFont typeface="Arial"/>
              <a:buChar char="•"/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Cataschevastica DW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27057" y="5095875"/>
            <a:ext cx="5233606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783" lvl="1" indent="-290391" algn="ctr">
              <a:lnSpc>
                <a:spcPts val="3766"/>
              </a:lnSpc>
              <a:buFont typeface="Arial"/>
              <a:buChar char="•"/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Loading Cataschevastica DW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3212" y="1156461"/>
            <a:ext cx="5205625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783" lvl="1" indent="-290391" algn="ctr">
              <a:lnSpc>
                <a:spcPts val="3766"/>
              </a:lnSpc>
              <a:buFont typeface="Arial"/>
              <a:buChar char="•"/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Merge Cataschevastica DW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2681" y="6003985"/>
            <a:ext cx="4419542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783" lvl="1" indent="-290391" algn="ctr">
              <a:lnSpc>
                <a:spcPts val="3766"/>
              </a:lnSpc>
              <a:buFont typeface="Arial"/>
              <a:buChar char="•"/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Incremental Loading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EDD21DD6859B4A9A06DF4C8F2EE998" ma:contentTypeVersion="12" ma:contentTypeDescription="Create a new document." ma:contentTypeScope="" ma:versionID="312a0b08eca63fc2fd0e52ad46baaf5b">
  <xsd:schema xmlns:xsd="http://www.w3.org/2001/XMLSchema" xmlns:xs="http://www.w3.org/2001/XMLSchema" xmlns:p="http://schemas.microsoft.com/office/2006/metadata/properties" xmlns:ns2="8ce29c5b-706c-4c02-92df-cb676567ee4f" xmlns:ns3="2a57ef2e-f066-4ca4-9ea9-8b7c8fec30f9" targetNamespace="http://schemas.microsoft.com/office/2006/metadata/properties" ma:root="true" ma:fieldsID="1e586ffb9d1434f239ca48afd070e392" ns2:_="" ns3:_="">
    <xsd:import namespace="8ce29c5b-706c-4c02-92df-cb676567ee4f"/>
    <xsd:import namespace="2a57ef2e-f066-4ca4-9ea9-8b7c8fec30f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29c5b-706c-4c02-92df-cb676567ee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7ef2e-f066-4ca4-9ea9-8b7c8fec30f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7392722-9574-48eb-9f77-c04f2ecaaa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57ef2e-f066-4ca4-9ea9-8b7c8fec30f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79EA941-7645-4138-AAAE-092DA68A1229}">
  <ds:schemaRefs>
    <ds:schemaRef ds:uri="2a57ef2e-f066-4ca4-9ea9-8b7c8fec30f9"/>
    <ds:schemaRef ds:uri="8ce29c5b-706c-4c02-92df-cb676567ee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48265A-6B76-4B69-BF44-B20ED7691F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612CC-F486-4814-B23D-ACD9B7981EA7}">
  <ds:schemaRefs>
    <ds:schemaRef ds:uri="2a57ef2e-f066-4ca4-9ea9-8b7c8fec30f9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Προσαρμογή</PresentationFormat>
  <Slides>15</Slides>
  <Notes>0</Notes>
  <HiddenSlides>0</HiddenSlide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16" baseType="lpstr"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Cataschevastica 2</dc:title>
  <cp:revision>10</cp:revision>
  <dcterms:created xsi:type="dcterms:W3CDTF">2006-08-16T00:00:00Z</dcterms:created>
  <dcterms:modified xsi:type="dcterms:W3CDTF">2024-06-19T13:02:36Z</dcterms:modified>
  <dc:identifier>DAGIadczAvg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0x010100EFEDD21DD6859B4A9A06DF4C8F2EE998</vt:lpwstr>
  </property>
  <property fmtid="{D5CDD505-2E9C-101B-9397-08002B2CF9AE}" pid="3" name="MediaServiceImageTags">
    <vt:lpwstr/>
  </property>
</Properties>
</file>